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353" r:id="rId1"/>
  </p:sldMasterIdLst>
  <p:notesMasterIdLst>
    <p:notesMasterId r:id="rId8"/>
  </p:notesMasterIdLst>
  <p:sldIdLst>
    <p:sldId id="341" r:id="rId2"/>
    <p:sldId id="354" r:id="rId3"/>
    <p:sldId id="336" r:id="rId4"/>
    <p:sldId id="342" r:id="rId5"/>
    <p:sldId id="343" r:id="rId6"/>
    <p:sldId id="35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4CABB0A-BABF-4C7E-8477-12EA3CC136D8}">
          <p14:sldIdLst>
            <p14:sldId id="341"/>
            <p14:sldId id="354"/>
            <p14:sldId id="336"/>
            <p14:sldId id="342"/>
            <p14:sldId id="343"/>
            <p14:sldId id="3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75A23-8854-4BE2-BB7F-6B245A1C2E2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87DC4-BA37-4759-8DCB-AAFC44735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9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389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28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998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1835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48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687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548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764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91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40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295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043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385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267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01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545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042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5737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54" r:id="rId1"/>
    <p:sldLayoutId id="2147484355" r:id="rId2"/>
    <p:sldLayoutId id="2147484356" r:id="rId3"/>
    <p:sldLayoutId id="2147484357" r:id="rId4"/>
    <p:sldLayoutId id="2147484358" r:id="rId5"/>
    <p:sldLayoutId id="2147484359" r:id="rId6"/>
    <p:sldLayoutId id="2147484360" r:id="rId7"/>
    <p:sldLayoutId id="2147484361" r:id="rId8"/>
    <p:sldLayoutId id="2147484362" r:id="rId9"/>
    <p:sldLayoutId id="2147484363" r:id="rId10"/>
    <p:sldLayoutId id="2147484364" r:id="rId11"/>
    <p:sldLayoutId id="2147484365" r:id="rId12"/>
    <p:sldLayoutId id="2147484366" r:id="rId13"/>
    <p:sldLayoutId id="2147484367" r:id="rId14"/>
    <p:sldLayoutId id="2147484368" r:id="rId15"/>
    <p:sldLayoutId id="2147484369" r:id="rId16"/>
    <p:sldLayoutId id="214748437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dgespan.org/insights/library/organizational-effectiveness/unproductive-meetings-maybe-its-your-agenda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pictures.net/view-image.php?image=20848&amp;picture=dollars-background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919AD6A-5786-4748-9E23-E0FB3DB43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939" y="850343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lgerian" panose="04020705040A02060702" pitchFamily="82" charset="0"/>
              </a:rPr>
              <a:t>Jermyn Borough 	Council Meeting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51C3E7-1764-4ED1-8D38-1FD521143EF6}"/>
              </a:ext>
            </a:extLst>
          </p:cNvPr>
          <p:cNvSpPr txBox="1"/>
          <p:nvPr/>
        </p:nvSpPr>
        <p:spPr>
          <a:xfrm>
            <a:off x="2922954" y="3244334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Algerian" panose="04020705040A02060702" pitchFamily="82" charset="0"/>
              </a:rPr>
              <a:t>6/18/2026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12053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324B2-BDF5-40AA-A38A-AF59FB9CB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500" y="334782"/>
            <a:ext cx="8534400" cy="95712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Meeting Agenda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E0C47B-86FD-46F5-A8B6-57F331DC0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08972" y="1462246"/>
            <a:ext cx="2667000" cy="2667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4966AB-63E6-46ED-B71A-3054C8B98BA4}"/>
              </a:ext>
            </a:extLst>
          </p:cNvPr>
          <p:cNvSpPr txBox="1"/>
          <p:nvPr/>
        </p:nvSpPr>
        <p:spPr>
          <a:xfrm>
            <a:off x="2720317" y="1188002"/>
            <a:ext cx="5202389" cy="5614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JUNE 18, 2026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CALL TO ORDER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PLEDGE OF ALLEGIANCE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ROLL CALL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PREVIOUS MEETING MINUTES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TREASURE REPORT/BILLS PAYABLE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CORRESPONDENCE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SECRETARY REPORT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 COMMENT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PROFESSIONAL REPORTS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MAYOR/POLICE/250 UPDATE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SOLICITOR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FIRE CHIEF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TAX COLLECTOR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KBA</a:t>
            </a:r>
            <a:endParaRPr lang="en-US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EMA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COMMITTEE REPORTS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SAFETY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FINANCE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SHADE TREE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RECREATION</a:t>
            </a:r>
          </a:p>
          <a:p>
            <a:pPr marL="742950" marR="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NORLACK</a:t>
            </a:r>
            <a:endParaRPr lang="en-US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MOTION TO HAVE SOLICITOR PREPARE E-BIKE ORDINANCE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MS4</a:t>
            </a: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ORDINANCE 07-2026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POLICE PENSION ORDINANCE 08-2026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RESOLUTION FOR ARTISAN GRANT 09-2026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 STREETS RESOLUTION 10-2026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DPW BLDG CEILING BIDS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CODE OFFICER APPOINTMENT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OLD MILL TREE ISSUE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 BUSINESS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ADJOURNMENT</a:t>
            </a:r>
          </a:p>
          <a:p>
            <a:pPr marL="6350" marR="0" indent="-6350" algn="ctr">
              <a:lnSpc>
                <a:spcPct val="107000"/>
              </a:lnSpc>
              <a:spcBef>
                <a:spcPts val="0"/>
              </a:spcBef>
              <a:spcAft>
                <a:spcPts val="1015"/>
              </a:spcAft>
            </a:pPr>
            <a:endParaRPr lang="en-US" sz="1400" b="1" kern="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16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16EA58-C05A-4187-861D-AEF94D629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3481" y="4588084"/>
            <a:ext cx="10644326" cy="21234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A39CFE-CA01-42EB-B84B-4BCC08CFB209}"/>
              </a:ext>
            </a:extLst>
          </p:cNvPr>
          <p:cNvSpPr/>
          <p:nvPr/>
        </p:nvSpPr>
        <p:spPr>
          <a:xfrm>
            <a:off x="2936146" y="494950"/>
            <a:ext cx="61071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Treasurer’s report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C5F2A5-3600-4828-90CD-8C79B16E0CE7}"/>
              </a:ext>
            </a:extLst>
          </p:cNvPr>
          <p:cNvSpPr txBox="1"/>
          <p:nvPr/>
        </p:nvSpPr>
        <p:spPr>
          <a:xfrm>
            <a:off x="2464732" y="1171764"/>
            <a:ext cx="67447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5/21/2026</a:t>
            </a:r>
            <a:endParaRPr lang="en-US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20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ASSETS</a:t>
            </a:r>
          </a:p>
          <a:p>
            <a:pPr algn="l"/>
            <a:endParaRPr lang="en-US" sz="2000" b="0" i="0" u="none" strike="noStrike" baseline="0" dirty="0"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8C9768-25E0-44EE-BF74-B1C9C67B89D6}"/>
              </a:ext>
            </a:extLst>
          </p:cNvPr>
          <p:cNvSpPr txBox="1"/>
          <p:nvPr/>
        </p:nvSpPr>
        <p:spPr>
          <a:xfrm>
            <a:off x="2464732" y="1903516"/>
            <a:ext cx="60945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Checking/Savings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American Rescue Plan Fund 	92,617.22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Capital Reserve - DPW 		1,300.28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Capital Reserve - Police 		5,289.82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Crime Watch Fund 			222.69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General Fund - Community 	261,195.67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General Fund - </a:t>
            </a:r>
            <a:r>
              <a:rPr lang="en-US" sz="1800" b="0" i="0" u="none" strike="noStrike" baseline="0" dirty="0" err="1">
                <a:solidFill>
                  <a:schemeClr val="bg1"/>
                </a:solidFill>
                <a:latin typeface="Arial" panose="020B0604020202020204" pitchFamily="34" charset="0"/>
              </a:rPr>
              <a:t>FNB</a:t>
            </a:r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 			11,686.54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Holiday Lights Fund 			400.59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6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A39CFE-CA01-42EB-B84B-4BCC08CFB209}"/>
              </a:ext>
            </a:extLst>
          </p:cNvPr>
          <p:cNvSpPr/>
          <p:nvPr/>
        </p:nvSpPr>
        <p:spPr>
          <a:xfrm>
            <a:off x="2936144" y="255799"/>
            <a:ext cx="61071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Treasurer’s report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C5F2A5-3600-4828-90CD-8C79B16E0CE7}"/>
              </a:ext>
            </a:extLst>
          </p:cNvPr>
          <p:cNvSpPr txBox="1"/>
          <p:nvPr/>
        </p:nvSpPr>
        <p:spPr>
          <a:xfrm>
            <a:off x="1939683" y="963685"/>
            <a:ext cx="81001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n-US" sz="40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034A90-AC52-4004-A507-AC6F3D80C1FD}"/>
              </a:ext>
            </a:extLst>
          </p:cNvPr>
          <p:cNvSpPr txBox="1"/>
          <p:nvPr/>
        </p:nvSpPr>
        <p:spPr>
          <a:xfrm>
            <a:off x="3118281" y="1720840"/>
            <a:ext cx="60945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Investment - General Fund 	1,191.72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Investment - Liquid Fuels 		26,244.20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Investment - Paving Fund 		1,203.97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Investment - Recycling 		130.84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Investment - Refuse 			187.82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Liquid Fuels - </a:t>
            </a:r>
            <a:r>
              <a:rPr lang="en-US" sz="1800" b="0" i="0" u="none" strike="noStrike" baseline="0" dirty="0" err="1">
                <a:solidFill>
                  <a:schemeClr val="bg1"/>
                </a:solidFill>
                <a:latin typeface="Arial" panose="020B0604020202020204" pitchFamily="34" charset="0"/>
              </a:rPr>
              <a:t>FNB</a:t>
            </a:r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 			34,366.56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Petty Cash 					194.00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Recreations Fund 			18,939.62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Recycling - Community 		10,141.26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Refuse Checking - </a:t>
            </a:r>
            <a:r>
              <a:rPr lang="en-US" sz="1800" b="0" i="0" u="none" strike="noStrike" baseline="0" dirty="0" err="1">
                <a:solidFill>
                  <a:schemeClr val="bg1"/>
                </a:solidFill>
                <a:latin typeface="Arial" panose="020B0604020202020204" pitchFamily="34" charset="0"/>
              </a:rPr>
              <a:t>FNB</a:t>
            </a:r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 		312,175.86</a:t>
            </a:r>
          </a:p>
          <a:p>
            <a:pPr algn="l"/>
            <a:endParaRPr lang="en-US" sz="18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Total Checking/Savings 		777,488.66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86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A39CFE-CA01-42EB-B84B-4BCC08CFB209}"/>
              </a:ext>
            </a:extLst>
          </p:cNvPr>
          <p:cNvSpPr/>
          <p:nvPr/>
        </p:nvSpPr>
        <p:spPr>
          <a:xfrm>
            <a:off x="2936144" y="255799"/>
            <a:ext cx="61071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Treasurer’s report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E4F200-B419-4175-A04A-F79DD4FA4219}"/>
              </a:ext>
            </a:extLst>
          </p:cNvPr>
          <p:cNvSpPr txBox="1"/>
          <p:nvPr/>
        </p:nvSpPr>
        <p:spPr>
          <a:xfrm>
            <a:off x="1146898" y="2764477"/>
            <a:ext cx="91272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200000 · Accounts Payable 		12,442.17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			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Long Term Debt               415,300.00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98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38BF8B-0DF7-4ACE-B1F3-847B344AD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234" y="519952"/>
            <a:ext cx="9329531" cy="562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16542</TotalTime>
  <Words>242</Words>
  <Application>Microsoft Office PowerPoint</Application>
  <PresentationFormat>Widescreen</PresentationFormat>
  <Paragraphs>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Algerian</vt:lpstr>
      <vt:lpstr>Aptos</vt:lpstr>
      <vt:lpstr>Arial</vt:lpstr>
      <vt:lpstr>Calibri</vt:lpstr>
      <vt:lpstr>Century Gothic</vt:lpstr>
      <vt:lpstr>Copperplate Gothic Bold</vt:lpstr>
      <vt:lpstr>Courier New</vt:lpstr>
      <vt:lpstr>Symbol</vt:lpstr>
      <vt:lpstr>Wingdings 3</vt:lpstr>
      <vt:lpstr>Slice</vt:lpstr>
      <vt:lpstr>Jermyn Borough  Council Meeting</vt:lpstr>
      <vt:lpstr>Meeting Agenda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Jermyn Borough Council Meeting</dc:title>
  <dc:creator>Dan Markey</dc:creator>
  <cp:lastModifiedBy>Shannon Lee</cp:lastModifiedBy>
  <cp:revision>292</cp:revision>
  <dcterms:created xsi:type="dcterms:W3CDTF">2019-10-03T16:39:17Z</dcterms:created>
  <dcterms:modified xsi:type="dcterms:W3CDTF">2026-06-18T16:57:55Z</dcterms:modified>
</cp:coreProperties>
</file>